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0"/>
  </p:notesMasterIdLst>
  <p:handoutMasterIdLst>
    <p:handoutMasterId r:id="rId141"/>
  </p:handoutMasterIdLst>
  <p:sldIdLst>
    <p:sldId id="316" r:id="rId5"/>
    <p:sldId id="404" r:id="rId6"/>
    <p:sldId id="405" r:id="rId7"/>
    <p:sldId id="406" r:id="rId8"/>
    <p:sldId id="407" r:id="rId9"/>
    <p:sldId id="408" r:id="rId10"/>
    <p:sldId id="409" r:id="rId11"/>
    <p:sldId id="410" r:id="rId12"/>
    <p:sldId id="475" r:id="rId13"/>
    <p:sldId id="411" r:id="rId14"/>
    <p:sldId id="417" r:id="rId15"/>
    <p:sldId id="418" r:id="rId16"/>
    <p:sldId id="419" r:id="rId17"/>
    <p:sldId id="420" r:id="rId18"/>
    <p:sldId id="476" r:id="rId19"/>
    <p:sldId id="477" r:id="rId20"/>
    <p:sldId id="478" r:id="rId21"/>
    <p:sldId id="479" r:id="rId22"/>
    <p:sldId id="480" r:id="rId23"/>
    <p:sldId id="481" r:id="rId24"/>
    <p:sldId id="482" r:id="rId25"/>
    <p:sldId id="483" r:id="rId26"/>
    <p:sldId id="484" r:id="rId27"/>
    <p:sldId id="485" r:id="rId28"/>
    <p:sldId id="486" r:id="rId29"/>
    <p:sldId id="421" r:id="rId30"/>
    <p:sldId id="422" r:id="rId31"/>
    <p:sldId id="423" r:id="rId32"/>
    <p:sldId id="424" r:id="rId33"/>
    <p:sldId id="425" r:id="rId34"/>
    <p:sldId id="426" r:id="rId35"/>
    <p:sldId id="542" r:id="rId36"/>
    <p:sldId id="543" r:id="rId37"/>
    <p:sldId id="544" r:id="rId38"/>
    <p:sldId id="539" r:id="rId39"/>
    <p:sldId id="540" r:id="rId40"/>
    <p:sldId id="541" r:id="rId41"/>
    <p:sldId id="533" r:id="rId42"/>
    <p:sldId id="534" r:id="rId43"/>
    <p:sldId id="535" r:id="rId44"/>
    <p:sldId id="536" r:id="rId45"/>
    <p:sldId id="538" r:id="rId46"/>
    <p:sldId id="537"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 id="439" r:id="rId60"/>
    <p:sldId id="489" r:id="rId61"/>
    <p:sldId id="487" r:id="rId62"/>
    <p:sldId id="488" r:id="rId63"/>
    <p:sldId id="504" r:id="rId64"/>
    <p:sldId id="505" r:id="rId65"/>
    <p:sldId id="506" r:id="rId66"/>
    <p:sldId id="507" r:id="rId67"/>
    <p:sldId id="508" r:id="rId68"/>
    <p:sldId id="509" r:id="rId69"/>
    <p:sldId id="510" r:id="rId70"/>
    <p:sldId id="511" r:id="rId71"/>
    <p:sldId id="512" r:id="rId72"/>
    <p:sldId id="513" r:id="rId73"/>
    <p:sldId id="514" r:id="rId74"/>
    <p:sldId id="515" r:id="rId75"/>
    <p:sldId id="516" r:id="rId76"/>
    <p:sldId id="517" r:id="rId77"/>
    <p:sldId id="518" r:id="rId78"/>
    <p:sldId id="519" r:id="rId79"/>
    <p:sldId id="520" r:id="rId80"/>
    <p:sldId id="521" r:id="rId81"/>
    <p:sldId id="522" r:id="rId82"/>
    <p:sldId id="523" r:id="rId83"/>
    <p:sldId id="524" r:id="rId84"/>
    <p:sldId id="525" r:id="rId85"/>
    <p:sldId id="526" r:id="rId86"/>
    <p:sldId id="527" r:id="rId87"/>
    <p:sldId id="528" r:id="rId88"/>
    <p:sldId id="529" r:id="rId89"/>
    <p:sldId id="530" r:id="rId90"/>
    <p:sldId id="545" r:id="rId91"/>
    <p:sldId id="531" r:id="rId92"/>
    <p:sldId id="532" r:id="rId93"/>
    <p:sldId id="440" r:id="rId94"/>
    <p:sldId id="441" r:id="rId95"/>
    <p:sldId id="469" r:id="rId96"/>
    <p:sldId id="442" r:id="rId97"/>
    <p:sldId id="443" r:id="rId98"/>
    <p:sldId id="470" r:id="rId99"/>
    <p:sldId id="471" r:id="rId100"/>
    <p:sldId id="472" r:id="rId101"/>
    <p:sldId id="449" r:id="rId102"/>
    <p:sldId id="473" r:id="rId103"/>
    <p:sldId id="474" r:id="rId104"/>
    <p:sldId id="490" r:id="rId105"/>
    <p:sldId id="546" r:id="rId106"/>
    <p:sldId id="547" r:id="rId107"/>
    <p:sldId id="552" r:id="rId108"/>
    <p:sldId id="548" r:id="rId109"/>
    <p:sldId id="553" r:id="rId110"/>
    <p:sldId id="549" r:id="rId111"/>
    <p:sldId id="550" r:id="rId112"/>
    <p:sldId id="551" r:id="rId113"/>
    <p:sldId id="554" r:id="rId114"/>
    <p:sldId id="555" r:id="rId115"/>
    <p:sldId id="560" r:id="rId116"/>
    <p:sldId id="556" r:id="rId117"/>
    <p:sldId id="557" r:id="rId118"/>
    <p:sldId id="558" r:id="rId119"/>
    <p:sldId id="559" r:id="rId120"/>
    <p:sldId id="491" r:id="rId121"/>
    <p:sldId id="492" r:id="rId122"/>
    <p:sldId id="493" r:id="rId123"/>
    <p:sldId id="494" r:id="rId124"/>
    <p:sldId id="495" r:id="rId125"/>
    <p:sldId id="496" r:id="rId126"/>
    <p:sldId id="497" r:id="rId127"/>
    <p:sldId id="498" r:id="rId128"/>
    <p:sldId id="499" r:id="rId129"/>
    <p:sldId id="500" r:id="rId130"/>
    <p:sldId id="501" r:id="rId131"/>
    <p:sldId id="502" r:id="rId132"/>
    <p:sldId id="562" r:id="rId133"/>
    <p:sldId id="563" r:id="rId134"/>
    <p:sldId id="564" r:id="rId135"/>
    <p:sldId id="503" r:id="rId136"/>
    <p:sldId id="561" r:id="rId137"/>
    <p:sldId id="339" r:id="rId138"/>
    <p:sldId id="364" r:id="rId139"/>
  </p:sldIdLst>
  <p:sldSz cx="9144000" cy="6858000" type="screen4x3"/>
  <p:notesSz cx="6858000" cy="9144000"/>
  <p:custDataLst>
    <p:tags r:id="rId1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8333" autoAdjust="0"/>
  </p:normalViewPr>
  <p:slideViewPr>
    <p:cSldViewPr snapToObjects="1" showGuides="1">
      <p:cViewPr varScale="1">
        <p:scale>
          <a:sx n="69" d="100"/>
          <a:sy n="69" d="100"/>
        </p:scale>
        <p:origin x="1910" y="10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handoutMaster" Target="handoutMasters/handoutMaster1.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gs" Target="tags/tag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2018-11-21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82</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91</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92</a:t>
            </a:fld>
            <a:endParaRPr lang="en-US"/>
          </a:p>
        </p:txBody>
      </p:sp>
    </p:spTree>
    <p:extLst>
      <p:ext uri="{BB962C8B-B14F-4D97-AF65-F5344CB8AC3E}">
        <p14:creationId xmlns:p14="http://schemas.microsoft.com/office/powerpoint/2010/main" val="854470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31552691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smtClean="0"/>
              <a:t>.</a:t>
            </a:r>
          </a:p>
          <a:p>
            <a:r>
              <a:rPr lang="en-US" dirty="0" smtClean="0"/>
              <a:t>Each </a:t>
            </a:r>
            <a:r>
              <a:rPr lang="en-US" dirty="0" err="1"/>
              <a:t>microservice</a:t>
            </a:r>
            <a:r>
              <a:rPr lang="en-US" dirty="0"/>
              <a:t> can be further broken down into processes running in separate Docker containers, which can be specified with </a:t>
            </a:r>
            <a:r>
              <a:rPr lang="en-US" dirty="0" err="1"/>
              <a:t>Dockerfiles</a:t>
            </a:r>
            <a:r>
              <a:rPr lang="en-US" dirty="0"/>
              <a:t> and Docker Compose configuration files</a:t>
            </a:r>
            <a:r>
              <a:rPr lang="en-US" dirty="0" smtClean="0"/>
              <a:t>.</a:t>
            </a:r>
          </a:p>
          <a:p>
            <a:r>
              <a:rPr lang="en-US" dirty="0" smtClean="0"/>
              <a:t>Combined </a:t>
            </a:r>
            <a:r>
              <a:rPr lang="en-US" dirty="0"/>
              <a:t>with a provisioning tool such as Kubernetes, each </a:t>
            </a:r>
            <a:r>
              <a:rPr lang="en-US" dirty="0" err="1"/>
              <a:t>microservice</a:t>
            </a:r>
            <a:r>
              <a:rPr lang="en-US" dirty="0"/>
              <a:t> can then be easily deployed, scaled, and collaborated on by a developer team</a:t>
            </a:r>
            <a:r>
              <a:rPr lang="en-US" dirty="0" smtClean="0"/>
              <a:t>.</a:t>
            </a:r>
          </a:p>
          <a:p>
            <a:r>
              <a:rPr lang="en-US" dirty="0" smtClean="0"/>
              <a:t>Specifying </a:t>
            </a:r>
            <a:r>
              <a:rPr lang="en-US" dirty="0"/>
              <a:t>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smtClean="0"/>
              <a:t>Docker</a:t>
            </a:r>
            <a:endParaRPr lang="en-IN" dirty="0"/>
          </a:p>
        </p:txBody>
      </p:sp>
    </p:spTree>
    <p:extLst>
      <p:ext uri="{BB962C8B-B14F-4D97-AF65-F5344CB8AC3E}">
        <p14:creationId xmlns:p14="http://schemas.microsoft.com/office/powerpoint/2010/main" val="22874033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t>
            </a:r>
            <a:r>
              <a:rPr lang="en-US" dirty="0" smtClean="0"/>
              <a:t>and </a:t>
            </a:r>
            <a:r>
              <a:rPr lang="en-US" dirty="0"/>
              <a:t>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r>
              <a:rPr lang="en-US" dirty="0" smtClean="0"/>
              <a:t>.</a:t>
            </a:r>
          </a:p>
          <a:p>
            <a:r>
              <a:rPr lang="en-US" dirty="0" smtClean="0"/>
              <a:t> </a:t>
            </a:r>
            <a:r>
              <a:rPr lang="en-US" dirty="0"/>
              <a:t>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smtClean="0"/>
              <a:t>What is Docker</a:t>
            </a:r>
            <a:endParaRPr lang="en-IN" dirty="0"/>
          </a:p>
        </p:txBody>
      </p:sp>
    </p:spTree>
    <p:extLst>
      <p:ext uri="{BB962C8B-B14F-4D97-AF65-F5344CB8AC3E}">
        <p14:creationId xmlns:p14="http://schemas.microsoft.com/office/powerpoint/2010/main" val="28477819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r>
              <a:rPr lang="en-US" dirty="0" smtClean="0"/>
              <a:t>.</a:t>
            </a:r>
          </a:p>
          <a:p>
            <a:r>
              <a:rPr lang="en-US" dirty="0" smtClean="0"/>
              <a:t>Containers</a:t>
            </a:r>
            <a:r>
              <a:rPr lang="en-US" dirty="0"/>
              <a:t>, on the other hand, share the operating system with the host. </a:t>
            </a:r>
            <a:endParaRPr lang="en-US" dirty="0" smtClean="0"/>
          </a:p>
          <a:p>
            <a:r>
              <a:rPr lang="en-US" dirty="0" smtClean="0"/>
              <a:t>Hypervisor </a:t>
            </a:r>
            <a:r>
              <a:rPr lang="en-US" dirty="0"/>
              <a:t>is comparable to the container engine (represented as Docker on the image) in a sense that it manages the lifecycle of the containers</a:t>
            </a:r>
            <a:r>
              <a:rPr lang="en-US" dirty="0" smtClean="0"/>
              <a:t>.</a:t>
            </a:r>
          </a:p>
          <a:p>
            <a:r>
              <a:rPr lang="en-US" dirty="0" smtClean="0"/>
              <a:t>The </a:t>
            </a:r>
            <a:r>
              <a:rPr lang="en-US" dirty="0"/>
              <a:t>important difference is that the processes running inside the containers are just like the native processes on the host, and do not introduce any overheads associated with hypervisor execution</a:t>
            </a:r>
            <a:r>
              <a:rPr lang="en-US" dirty="0" smtClean="0"/>
              <a:t>.</a:t>
            </a:r>
          </a:p>
          <a:p>
            <a:r>
              <a:rPr lang="en-US" dirty="0" smtClean="0"/>
              <a:t>Additionally</a:t>
            </a:r>
            <a:r>
              <a:rPr lang="en-US" dirty="0"/>
              <a:t>,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smtClean="0"/>
              <a:t>Difference between VM and Container</a:t>
            </a:r>
            <a:endParaRPr lang="en-IN" dirty="0"/>
          </a:p>
        </p:txBody>
      </p:sp>
    </p:spTree>
    <p:extLst>
      <p:ext uri="{BB962C8B-B14F-4D97-AF65-F5344CB8AC3E}">
        <p14:creationId xmlns:p14="http://schemas.microsoft.com/office/powerpoint/2010/main" val="2330913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926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Architecture</a:t>
            </a:r>
            <a:endParaRPr lang="en-IN" dirty="0"/>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569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By </a:t>
            </a:r>
            <a:r>
              <a:rPr lang="en-US" dirty="0"/>
              <a:t>default, the main registry is the Docker Hub which hosts public and official images</a:t>
            </a:r>
            <a:r>
              <a:rPr lang="en-US" dirty="0" smtClean="0"/>
              <a:t>.</a:t>
            </a:r>
          </a:p>
          <a:p>
            <a:r>
              <a:rPr lang="en-US" dirty="0" smtClean="0"/>
              <a:t>Organizations </a:t>
            </a:r>
            <a:r>
              <a:rPr lang="en-US" dirty="0"/>
              <a:t>can also host their private registries if they desire</a:t>
            </a:r>
            <a:r>
              <a:rPr lang="en-US" dirty="0" smtClean="0"/>
              <a:t>.</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r>
              <a:rPr lang="en-US" dirty="0" smtClean="0"/>
              <a:t>.</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1454366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a:t>
            </a:r>
            <a:r>
              <a:rPr lang="en-US" dirty="0" smtClean="0"/>
              <a:t>center, </a:t>
            </a:r>
            <a:r>
              <a:rPr lang="en-US" dirty="0"/>
              <a:t>there is the Docker daemon responsible for creating, running, and monitoring containers</a:t>
            </a:r>
            <a:r>
              <a:rPr lang="en-US" dirty="0" smtClean="0"/>
              <a:t>.</a:t>
            </a:r>
          </a:p>
          <a:p>
            <a:r>
              <a:rPr lang="en-US" dirty="0" smtClean="0"/>
              <a:t>It </a:t>
            </a:r>
            <a:r>
              <a:rPr lang="en-US" dirty="0"/>
              <a:t>also takes care of building and storing images. </a:t>
            </a:r>
            <a:endParaRPr lang="en-US" dirty="0" smtClean="0"/>
          </a:p>
          <a:p>
            <a:r>
              <a:rPr lang="en-US" dirty="0" smtClean="0"/>
              <a:t>Finally</a:t>
            </a:r>
            <a:r>
              <a:rPr lang="en-US" dirty="0"/>
              <a:t>, on the left-hand side there is a Docker client. It talks to the daemon via HTTP</a:t>
            </a:r>
            <a:r>
              <a:rPr lang="en-US" dirty="0" smtClean="0"/>
              <a:t>.</a:t>
            </a:r>
          </a:p>
          <a:p>
            <a:r>
              <a:rPr lang="en-US" dirty="0" smtClean="0"/>
              <a:t>Unix </a:t>
            </a:r>
            <a:r>
              <a:rPr lang="en-US" dirty="0"/>
              <a:t>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2605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endParaRPr lang="en-US" dirty="0" smtClean="0"/>
          </a:p>
          <a:p>
            <a:r>
              <a:rPr lang="en-US" dirty="0" smtClean="0"/>
              <a:t>We </a:t>
            </a:r>
            <a:r>
              <a:rPr lang="en-US" dirty="0"/>
              <a:t>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4400160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smtClean="0"/>
              <a:t>olddb</a:t>
            </a:r>
            <a:r>
              <a:rPr lang="en-IN" dirty="0" smtClean="0"/>
              <a:t> </a:t>
            </a:r>
            <a:r>
              <a:rPr lang="en-IN" dirty="0"/>
              <a:t>-e </a:t>
            </a:r>
            <a:r>
              <a:rPr lang="en-IN" dirty="0" smtClean="0"/>
              <a:t>MYSQL_ROOT_PASSWORD=</a:t>
            </a:r>
            <a:r>
              <a:rPr lang="en-IN" dirty="0" err="1" smtClean="0"/>
              <a:t>vignesh</a:t>
            </a:r>
            <a:r>
              <a:rPr lang="en-IN" dirty="0" smtClean="0"/>
              <a:t> –e MYSQL_DATABASE=virtusa_2018db –e MYSQL_USER=root  -</a:t>
            </a:r>
            <a:r>
              <a:rPr lang="en-IN" dirty="0"/>
              <a:t>p 3306:3306 </a:t>
            </a:r>
            <a:r>
              <a:rPr lang="en-IN" dirty="0" err="1" smtClean="0"/>
              <a:t>mysql</a:t>
            </a:r>
            <a:r>
              <a:rPr lang="en-IN" dirty="0" smtClean="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118307296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smtClean="0"/>
              <a:t>Docker </a:t>
            </a:r>
            <a:r>
              <a:rPr lang="en-IN" dirty="0" err="1" smtClean="0"/>
              <a:t>ps</a:t>
            </a:r>
            <a:endParaRPr lang="en-IN" dirty="0" smtClean="0"/>
          </a:p>
          <a:p>
            <a:r>
              <a:rPr lang="en-IN" dirty="0" err="1"/>
              <a:t>docker</a:t>
            </a:r>
            <a:r>
              <a:rPr lang="en-IN" dirty="0"/>
              <a:t> exec -it </a:t>
            </a:r>
            <a:r>
              <a:rPr lang="en-IN" dirty="0" err="1" smtClean="0"/>
              <a:t>olddb</a:t>
            </a:r>
            <a:r>
              <a:rPr lang="en-IN" dirty="0" smtClean="0"/>
              <a:t> </a:t>
            </a:r>
            <a:r>
              <a:rPr lang="en-IN" dirty="0"/>
              <a:t>/</a:t>
            </a:r>
            <a:r>
              <a:rPr lang="en-IN" dirty="0" smtClean="0"/>
              <a:t>bin/bash</a:t>
            </a:r>
          </a:p>
          <a:p>
            <a:r>
              <a:rPr lang="en-IN" dirty="0" err="1"/>
              <a:t>mysql</a:t>
            </a:r>
            <a:r>
              <a:rPr lang="en-IN" dirty="0"/>
              <a:t> </a:t>
            </a:r>
            <a:r>
              <a:rPr lang="en-IN" dirty="0" smtClean="0"/>
              <a:t>–u root –p</a:t>
            </a:r>
          </a:p>
          <a:p>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2485253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Spring boot Project Build</a:t>
            </a:r>
          </a:p>
          <a:p>
            <a:endParaRPr lang="en-IN" dirty="0"/>
          </a:p>
          <a:p>
            <a:r>
              <a:rPr lang="en-IN" dirty="0" smtClean="0"/>
              <a:t>Goal package </a:t>
            </a:r>
            <a:r>
              <a:rPr lang="en-IN" dirty="0" err="1" smtClean="0"/>
              <a:t>docker:build</a:t>
            </a:r>
            <a:endParaRPr lang="en-IN" dirty="0" smtClean="0"/>
          </a:p>
          <a:p>
            <a:endParaRPr lang="en-IN" dirty="0"/>
          </a:p>
          <a:p>
            <a:r>
              <a:rPr lang="en-IN" dirty="0" smtClean="0"/>
              <a:t>Docker folder created and </a:t>
            </a:r>
            <a:r>
              <a:rPr lang="en-IN" dirty="0" err="1" smtClean="0"/>
              <a:t>docker</a:t>
            </a:r>
            <a:r>
              <a:rPr lang="en-IN" dirty="0" smtClean="0"/>
              <a:t> image name example deployed in </a:t>
            </a:r>
            <a:r>
              <a:rPr lang="en-IN" dirty="0" err="1" smtClean="0"/>
              <a:t>docker</a:t>
            </a:r>
            <a:r>
              <a:rPr lang="en-IN" dirty="0" smtClean="0"/>
              <a:t> machine</a:t>
            </a:r>
          </a:p>
          <a:p>
            <a:r>
              <a:rPr lang="en-IN" dirty="0" smtClean="0"/>
              <a:t>Check </a:t>
            </a:r>
            <a:r>
              <a:rPr lang="en-IN" dirty="0" err="1" smtClean="0"/>
              <a:t>docker</a:t>
            </a:r>
            <a:r>
              <a:rPr lang="en-IN" dirty="0" smtClean="0"/>
              <a:t> images</a:t>
            </a:r>
          </a:p>
          <a:p>
            <a:r>
              <a:rPr lang="en-IN" dirty="0" smtClean="0"/>
              <a:t>Docker  </a:t>
            </a:r>
            <a:r>
              <a:rPr lang="en-IN" dirty="0" err="1" smtClean="0"/>
              <a:t>ps</a:t>
            </a:r>
            <a:endParaRPr lang="en-IN" dirty="0" smtClean="0"/>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8542590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Docker run –t –name </a:t>
            </a:r>
            <a:r>
              <a:rPr lang="en-IN" dirty="0" err="1" smtClean="0"/>
              <a:t>sampleapp</a:t>
            </a:r>
            <a:r>
              <a:rPr lang="en-IN" dirty="0" smtClean="0"/>
              <a:t> –link v1db –p 8080:8080 </a:t>
            </a:r>
            <a:r>
              <a:rPr lang="en-IN" dirty="0" err="1" smtClean="0"/>
              <a:t>example:latest</a:t>
            </a:r>
            <a:endParaRPr lang="en-IN" dirty="0" smtClean="0"/>
          </a:p>
          <a:p>
            <a:endParaRPr lang="en-IN" dirty="0"/>
          </a:p>
          <a:p>
            <a:r>
              <a:rPr lang="en-IN" dirty="0" err="1" smtClean="0"/>
              <a:t>Example:latest</a:t>
            </a:r>
            <a:r>
              <a:rPr lang="en-IN" dirty="0" smtClean="0"/>
              <a:t> --- image name</a:t>
            </a:r>
          </a:p>
          <a:p>
            <a:r>
              <a:rPr lang="en-IN" dirty="0" smtClean="0"/>
              <a:t>--name – container reference</a:t>
            </a:r>
          </a:p>
          <a:p>
            <a:r>
              <a:rPr lang="en-IN" dirty="0" smtClean="0"/>
              <a:t>--link – </a:t>
            </a:r>
            <a:r>
              <a:rPr lang="en-IN" dirty="0" err="1" smtClean="0"/>
              <a:t>db</a:t>
            </a:r>
            <a:r>
              <a:rPr lang="en-IN" dirty="0" smtClean="0"/>
              <a:t> ref </a:t>
            </a:r>
            <a:r>
              <a:rPr lang="en-IN" smtClean="0"/>
              <a:t>in container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33384989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308308744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710393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30868039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50266894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8689762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30421193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144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47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407703913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406167101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22012475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gridCol w="2742671"/>
                <a:gridCol w="2742671"/>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33632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smtClean="0"/>
              <a:t>#</a:t>
            </a:r>
            <a:endParaRPr lang="en-IN" dirty="0"/>
          </a:p>
        </p:txBody>
      </p:sp>
    </p:spTree>
    <p:extLst>
      <p:ext uri="{BB962C8B-B14F-4D97-AF65-F5344CB8AC3E}">
        <p14:creationId xmlns:p14="http://schemas.microsoft.com/office/powerpoint/2010/main" val="22741445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endParaRPr lang="en-IN" dirty="0"/>
          </a:p>
        </p:txBody>
      </p:sp>
    </p:spTree>
    <p:extLst>
      <p:ext uri="{BB962C8B-B14F-4D97-AF65-F5344CB8AC3E}">
        <p14:creationId xmlns:p14="http://schemas.microsoft.com/office/powerpoint/2010/main" val="173261012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1569510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25551154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Single responsibility principle</a:t>
            </a:r>
          </a:p>
          <a:p>
            <a:r>
              <a:rPr lang="en-US" dirty="0"/>
              <a:t>The single responsibility principle is one of the principles defined as part of the SOLID design pattern. It implies that a unit, either a class, a function, or a </a:t>
            </a:r>
            <a:r>
              <a:rPr lang="en-US" dirty="0" err="1"/>
              <a:t>microservice</a:t>
            </a:r>
            <a:r>
              <a:rPr lang="en-US" dirty="0"/>
              <a:t>, should have one and only one responsibility.</a:t>
            </a:r>
          </a:p>
          <a:p>
            <a:r>
              <a:rPr lang="en-US" dirty="0"/>
              <a:t>At no point of time, one </a:t>
            </a:r>
            <a:r>
              <a:rPr lang="en-US" dirty="0" err="1"/>
              <a:t>microservice</a:t>
            </a:r>
            <a:r>
              <a:rPr lang="en-US" dirty="0"/>
              <a:t> should have more than one responsibility.</a:t>
            </a:r>
          </a:p>
          <a:p>
            <a:endParaRPr lang="en-IN" dirty="0"/>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80616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Built around business capabilities</a:t>
            </a:r>
          </a:p>
          <a:p>
            <a:r>
              <a:rPr lang="en-US" b="1" dirty="0" err="1"/>
              <a:t>Microservices</a:t>
            </a:r>
            <a:r>
              <a:rPr lang="en-US" b="1" dirty="0"/>
              <a:t> should focus on certain business function</a:t>
            </a:r>
            <a:r>
              <a:rPr lang="en-US" dirty="0"/>
              <a:t> and ensure that it helps in getting things done. A </a:t>
            </a:r>
            <a:r>
              <a:rPr lang="en-US" dirty="0" err="1"/>
              <a:t>microservice</a:t>
            </a:r>
            <a:r>
              <a:rPr lang="en-US" dirty="0"/>
              <a:t> shall never restrict itself from adopting appropriate technology stack or backend database storage which is most suitable for solving the business purpose.</a:t>
            </a:r>
          </a:p>
          <a:p>
            <a:r>
              <a:rPr lang="en-US" dirty="0"/>
              <a:t>This is often the constraint when we design monolithic applications where we try to solve multiple business solutions with some compromises in some areas. </a:t>
            </a:r>
            <a:r>
              <a:rPr lang="en-US" dirty="0" err="1"/>
              <a:t>Microservices</a:t>
            </a:r>
            <a:r>
              <a:rPr lang="en-US" dirty="0"/>
              <a:t> enable you to choose </a:t>
            </a:r>
            <a:r>
              <a:rPr lang="en-US" dirty="0" err="1"/>
              <a:t>whats</a:t>
            </a:r>
            <a:r>
              <a:rPr lang="en-US" dirty="0"/>
              <a:t> best for the problem in hand.</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6307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You build it, you own it!</a:t>
            </a:r>
          </a:p>
          <a:p>
            <a:r>
              <a:rPr lang="en-US" dirty="0"/>
              <a:t>Another important aspect of such design is related to responsibilities pre-and-post development. In large organization, usually one team develops the app location, and after some knowledge transfer sessions it hand over the project to maintenance team. In </a:t>
            </a:r>
            <a:r>
              <a:rPr lang="en-US" dirty="0" err="1"/>
              <a:t>microservices</a:t>
            </a:r>
            <a:r>
              <a:rPr lang="en-US" dirty="0"/>
              <a:t>, the team which build the service – owns it, and is responsible for maintaining it in future.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477939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smtClean="0"/>
              <a:t>Infrastructure </a:t>
            </a:r>
            <a:r>
              <a:rPr lang="en-US" b="1" dirty="0"/>
              <a:t>Automation</a:t>
            </a:r>
          </a:p>
          <a:p>
            <a:r>
              <a:rPr lang="en-US" dirty="0"/>
              <a:t>Preparing and building infrastructure for </a:t>
            </a:r>
            <a:r>
              <a:rPr lang="en-US" dirty="0" err="1"/>
              <a:t>microservices</a:t>
            </a:r>
            <a:r>
              <a:rPr lang="en-US" dirty="0"/>
              <a:t> is another very important need. </a:t>
            </a:r>
            <a:r>
              <a:rPr lang="en-US" b="1" dirty="0"/>
              <a:t>A service shall be independently </a:t>
            </a:r>
            <a:r>
              <a:rPr lang="en-US" b="1" dirty="0" err="1"/>
              <a:t>deployable</a:t>
            </a:r>
            <a:r>
              <a:rPr lang="en-US" dirty="0" err="1"/>
              <a:t>and</a:t>
            </a:r>
            <a:r>
              <a:rPr lang="en-US" dirty="0"/>
              <a:t> shall bundle all dependencies, including library dependencies, and even execution environments such as web servers and containers or virtual machines that abstract physical resources.</a:t>
            </a:r>
          </a:p>
          <a:p>
            <a:r>
              <a:rPr lang="en-US" dirty="0"/>
              <a:t>One of the major </a:t>
            </a:r>
            <a:r>
              <a:rPr lang="en-US" b="1" dirty="0"/>
              <a:t>differences between </a:t>
            </a:r>
            <a:r>
              <a:rPr lang="en-US" b="1" dirty="0" err="1"/>
              <a:t>microservices</a:t>
            </a:r>
            <a:r>
              <a:rPr lang="en-US" b="1" dirty="0"/>
              <a:t> and SOA</a:t>
            </a:r>
            <a:r>
              <a:rPr lang="en-US" dirty="0"/>
              <a:t> is in their level of autonomy. While most SOA implementations provide service-level abstraction, </a:t>
            </a:r>
            <a:r>
              <a:rPr lang="en-US" dirty="0" err="1"/>
              <a:t>microservices</a:t>
            </a:r>
            <a:r>
              <a:rPr lang="en-US" dirty="0"/>
              <a:t> go further and abstract the realization and execution environment.</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2583363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Infrastructure </a:t>
            </a:r>
            <a:r>
              <a:rPr lang="en-US" b="1" dirty="0"/>
              <a:t>Automation</a:t>
            </a:r>
          </a:p>
          <a:p>
            <a:r>
              <a:rPr lang="en-US" dirty="0"/>
              <a:t>In traditional application developments, we build a WAR or an EAR, then deploy it into a JEE application server, such as with </a:t>
            </a:r>
            <a:r>
              <a:rPr lang="en-US" dirty="0" err="1"/>
              <a:t>JBoss</a:t>
            </a:r>
            <a:r>
              <a:rPr lang="en-US" dirty="0"/>
              <a:t>, WebLogic, WebSphere, and so on. We may deploy multiple applications into the same JEE container. In ideal scenario, in the </a:t>
            </a:r>
            <a:r>
              <a:rPr lang="en-US" dirty="0" err="1"/>
              <a:t>microservices</a:t>
            </a:r>
            <a:r>
              <a:rPr lang="en-US" dirty="0"/>
              <a:t> approach, each </a:t>
            </a:r>
            <a:r>
              <a:rPr lang="en-US" dirty="0" err="1"/>
              <a:t>microservice</a:t>
            </a:r>
            <a:r>
              <a:rPr lang="en-US" dirty="0"/>
              <a:t> will be built as a fat Jar, embedding all dependencies and run as a standalone Java process.</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515010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Design for Failure</a:t>
            </a:r>
          </a:p>
          <a:p>
            <a:r>
              <a:rPr lang="en-US" dirty="0"/>
              <a:t>A </a:t>
            </a:r>
            <a:r>
              <a:rPr lang="en-US" dirty="0" err="1"/>
              <a:t>microservice</a:t>
            </a:r>
            <a:r>
              <a:rPr lang="en-US" dirty="0"/>
              <a:t> shall be designed with failure cases in mind. What if the service fails, or go down for some time. These are very important questions and must be solved before actual coding starts – to clearly estimate </a:t>
            </a:r>
            <a:r>
              <a:rPr lang="en-US" b="1" dirty="0"/>
              <a:t>how service failures will affect the user experience</a:t>
            </a:r>
            <a:r>
              <a:rPr lang="en-US" dirty="0"/>
              <a:t>.</a:t>
            </a:r>
          </a:p>
          <a:p>
            <a:r>
              <a:rPr lang="en-US" dirty="0"/>
              <a:t>Fail fast is another concept used to build fault-tolerant, resilient systems. This philosophy advocates systems that expect failures versus building systems that never fail. Since services can fail at any time, it’s important to be able to detect the failures quickly and, if possible, automatically restore service.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699399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Design for Failure</a:t>
            </a:r>
          </a:p>
          <a:p>
            <a:r>
              <a:rPr lang="en-US" dirty="0" err="1"/>
              <a:t>Microservice</a:t>
            </a:r>
            <a:r>
              <a:rPr lang="en-US" dirty="0"/>
              <a:t> applications put a lot of emphasis on real-time monitoring of the application, checking both architectural elements (how many requests per second is the database getting) and business relevant metrics (such as how many orders per minute are received). Semantic monitoring can provide an early warning system of something going wrong that triggers development teams to follow up and investigate.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3303533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dirty="0" err="1"/>
              <a:t>microservices</a:t>
            </a:r>
            <a:r>
              <a:rPr lang="en-US" dirty="0"/>
              <a:t>, architects and developers can choose fit for purpose architectures and technologies for each </a:t>
            </a:r>
            <a:r>
              <a:rPr lang="en-US" dirty="0" err="1"/>
              <a:t>microservice</a:t>
            </a:r>
            <a:r>
              <a:rPr lang="en-US" dirty="0"/>
              <a:t> (polyglot architecture). This gives the flexibility to design better-fit solutions in a more cost-effective way.</a:t>
            </a:r>
          </a:p>
          <a:p>
            <a:r>
              <a:rPr lang="en-US" dirty="0"/>
              <a:t>As services are fairly simple and smaller in size, enterprises can afford to experiment new processes, algorithms, business logic, and so on. It enables enterprises to do disruptive innovation by offering the ability to experiment and fail fast.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41117091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Microservices</a:t>
            </a:r>
            <a:r>
              <a:rPr lang="en-US" dirty="0"/>
              <a:t> enable to implement selective scalability i.e. each service could be independently scaled up or down and cost of scaling is comparatively less than monolithic approach.</a:t>
            </a:r>
          </a:p>
          <a:p>
            <a:r>
              <a:rPr lang="en-US" dirty="0" err="1"/>
              <a:t>Microservices</a:t>
            </a:r>
            <a:r>
              <a:rPr lang="en-US" dirty="0"/>
              <a:t> are self-contained, independent deployment modules enabling the substitution of one </a:t>
            </a:r>
            <a:r>
              <a:rPr lang="en-US" dirty="0" err="1"/>
              <a:t>microservice</a:t>
            </a:r>
            <a:r>
              <a:rPr lang="en-US" dirty="0"/>
              <a:t> with another similar </a:t>
            </a:r>
            <a:r>
              <a:rPr lang="en-US" dirty="0" err="1"/>
              <a:t>microservice</a:t>
            </a:r>
            <a:r>
              <a:rPr lang="en-US" dirty="0"/>
              <a:t>, when second one is not performing as per our need. It helps in taking right buy-versus-build decisions which are often the challenge for many enterprises.</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8622976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Microservices</a:t>
            </a:r>
            <a:r>
              <a:rPr lang="en-US" dirty="0"/>
              <a:t> help us build systems that are organic in nature(Organic systems are systems that grow laterally over a period of time by adding more and more functions to it). Because </a:t>
            </a:r>
            <a:r>
              <a:rPr lang="en-US" dirty="0" err="1"/>
              <a:t>microservices</a:t>
            </a:r>
            <a:r>
              <a:rPr lang="en-US" dirty="0"/>
              <a:t> are all about independently manageable services – it enable to add more and more services as the need arises with minimal impact on the existing services.</a:t>
            </a:r>
          </a:p>
          <a:p>
            <a:r>
              <a:rPr lang="en-US" dirty="0"/>
              <a:t>Technology changes are one of the barriers in software development. With </a:t>
            </a:r>
            <a:r>
              <a:rPr lang="en-US" dirty="0" err="1"/>
              <a:t>microservices</a:t>
            </a:r>
            <a:r>
              <a:rPr lang="en-US" dirty="0"/>
              <a:t>, it is possible to change or upgrade technology for each service individually rather than upgrading an entire application.</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296064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As </a:t>
            </a:r>
            <a:r>
              <a:rPr lang="en-US" dirty="0" err="1"/>
              <a:t>microservices</a:t>
            </a:r>
            <a:r>
              <a:rPr lang="en-US" dirty="0"/>
              <a:t> package the service runtime environment along with the service itself, this enables having multiple versions of the service to coexist in the same environment.</a:t>
            </a:r>
          </a:p>
          <a:p>
            <a:r>
              <a:rPr lang="en-US" dirty="0"/>
              <a:t>And finally, </a:t>
            </a:r>
            <a:r>
              <a:rPr lang="en-US" dirty="0" err="1"/>
              <a:t>microservices</a:t>
            </a:r>
            <a:r>
              <a:rPr lang="en-US" dirty="0"/>
              <a:t> also enable smaller, focused agile teams for development. Teams will be organized based on the boundaries of </a:t>
            </a:r>
            <a:r>
              <a:rPr lang="en-US" dirty="0" err="1"/>
              <a:t>microservices</a:t>
            </a:r>
            <a:r>
              <a:rPr lang="en-US" dirty="0"/>
              <a: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032733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71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84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a:t>
            </a:r>
            <a:r>
              <a:rPr lang="en-US" dirty="0" err="1"/>
              <a:t>Openshift</a:t>
            </a:r>
            <a:r>
              <a:rPr lang="en-US" dirty="0"/>
              <a: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3991056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smtClean="0"/>
              <a:t>5</a:t>
            </a:r>
            <a:r>
              <a:rPr lang="en-US" b="1" dirty="0"/>
              <a:t>.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a:t>
            </a:r>
            <a:r>
              <a:rPr lang="en-US" dirty="0" err="1"/>
              <a:t>microservice</a:t>
            </a:r>
            <a:r>
              <a:rPr lang="en-US" dirty="0"/>
              <a:t>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35144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smtClean="0"/>
              <a:t>8</a:t>
            </a:r>
            <a:r>
              <a:rPr lang="en-US" b="1" dirty="0"/>
              <a:t>.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995875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Design Pattern</a:t>
            </a:r>
            <a:endParaRPr lang="en-IN" dirty="0"/>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48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Events/Choreography: When there is no central coordination, each service produces and listen to other service’s events and decides if an action should be taken or not.</a:t>
            </a:r>
          </a:p>
          <a:p>
            <a:r>
              <a:rPr lang="en-US" dirty="0"/>
              <a:t>   Command/Orchestration: when a coordinator service is responsible for centralizing the saga’s decision making and sequencing business logic  </a:t>
            </a:r>
            <a:endParaRPr lang="en-IN" dirty="0"/>
          </a:p>
        </p:txBody>
      </p:sp>
      <p:sp>
        <p:nvSpPr>
          <p:cNvPr id="3" name="Title 2"/>
          <p:cNvSpPr>
            <a:spLocks noGrp="1"/>
          </p:cNvSpPr>
          <p:nvPr>
            <p:ph type="title"/>
          </p:nvPr>
        </p:nvSpPr>
        <p:spPr/>
        <p:txBody>
          <a:bodyPr/>
          <a:lstStyle/>
          <a:p>
            <a:r>
              <a:rPr lang="en-IN" dirty="0" smtClean="0"/>
              <a:t>Saga Design Pattern</a:t>
            </a:r>
            <a:endParaRPr lang="en-IN" dirty="0"/>
          </a:p>
        </p:txBody>
      </p:sp>
    </p:spTree>
    <p:extLst>
      <p:ext uri="{BB962C8B-B14F-4D97-AF65-F5344CB8AC3E}">
        <p14:creationId xmlns:p14="http://schemas.microsoft.com/office/powerpoint/2010/main" val="3945668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81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a:t>
            </a:r>
            <a:r>
              <a:rPr lang="en-US" b="1" dirty="0" err="1"/>
              <a:t>Microservice</a:t>
            </a:r>
            <a:r>
              <a:rPr lang="en-US" b="1" dirty="0"/>
              <a:t>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a:t>
            </a:r>
            <a:r>
              <a:rPr lang="en-US" b="1" dirty="0" err="1"/>
              <a:t>Microservice</a:t>
            </a:r>
            <a:r>
              <a:rPr lang="en-US" b="1" dirty="0"/>
              <a:t>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Eureka Server</a:t>
            </a:r>
            <a:endParaRPr lang="en-IN" dirty="0"/>
          </a:p>
        </p:txBody>
      </p:sp>
      <p:sp>
        <p:nvSpPr>
          <p:cNvPr id="3" name="Content Placeholder 2"/>
          <p:cNvSpPr>
            <a:spLocks noGrp="1"/>
          </p:cNvSpPr>
          <p:nvPr>
            <p:ph sz="quarter" idx="12"/>
          </p:nvPr>
        </p:nvSpPr>
        <p:spPr/>
        <p:txBody>
          <a:bodyPr/>
          <a:lstStyle/>
          <a:p>
            <a:r>
              <a:rPr lang="en-US" dirty="0" smtClean="0"/>
              <a:t>In the </a:t>
            </a:r>
            <a:r>
              <a:rPr lang="en-US" dirty="0"/>
              <a:t>distributed computing are there is a concept called ‘Service registration and discovery’ where one dedicated server is responsible to maintain the registry of all the </a:t>
            </a:r>
            <a:r>
              <a:rPr lang="en-US" dirty="0" err="1"/>
              <a:t>Microservice</a:t>
            </a:r>
            <a:r>
              <a:rPr lang="en-US" dirty="0"/>
              <a:t>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smtClean="0"/>
              <a:t>Server Configuration</a:t>
            </a:r>
            <a:endParaRPr lang="en-IN" dirty="0"/>
          </a:p>
        </p:txBody>
      </p:sp>
    </p:spTree>
    <p:extLst>
      <p:ext uri="{BB962C8B-B14F-4D97-AF65-F5344CB8AC3E}">
        <p14:creationId xmlns:p14="http://schemas.microsoft.com/office/powerpoint/2010/main" val="914247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r>
              <a:rPr lang="en-IN" dirty="0" smtClean="0"/>
              <a:t>:</a:t>
            </a:r>
            <a:endParaRPr lang="en-IN" dirty="0"/>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248725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9708706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2731190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r>
              <a:rPr lang="pt-BR" dirty="0"/>
              <a:t>consul agent -server -bootstrap-expect=1 -data-dir=consul-data -ui -bind=192.168.6.1</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smtClean="0"/>
              <a:t>Consul Client</a:t>
            </a:r>
            <a:endParaRPr lang="en-IN" dirty="0"/>
          </a:p>
        </p:txBody>
      </p:sp>
    </p:spTree>
    <p:extLst>
      <p:ext uri="{BB962C8B-B14F-4D97-AF65-F5344CB8AC3E}">
        <p14:creationId xmlns:p14="http://schemas.microsoft.com/office/powerpoint/2010/main" val="25232841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smtClean="0"/>
              <a:t>Service Configuration</a:t>
            </a:r>
            <a:endParaRPr lang="en-IN" dirty="0"/>
          </a:p>
        </p:txBody>
      </p:sp>
    </p:spTree>
    <p:extLst>
      <p:ext uri="{BB962C8B-B14F-4D97-AF65-F5344CB8AC3E}">
        <p14:creationId xmlns:p14="http://schemas.microsoft.com/office/powerpoint/2010/main" val="42054883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endParaRPr lang="en-US" dirty="0" smtClean="0"/>
          </a:p>
          <a:p>
            <a:r>
              <a:rPr lang="en-US" dirty="0" smtClean="0"/>
              <a:t>This </a:t>
            </a:r>
            <a:r>
              <a:rPr lang="en-US" dirty="0"/>
              <a:t>is related to distributed computing style of Eco system using lots of underlying </a:t>
            </a:r>
            <a:r>
              <a:rPr lang="en-US" dirty="0" err="1"/>
              <a:t>Microservices</a:t>
            </a:r>
            <a:r>
              <a:rPr lang="en-US" dirty="0"/>
              <a:t>. </a:t>
            </a:r>
            <a:endParaRPr lang="en-US" dirty="0" smtClean="0"/>
          </a:p>
          <a:p>
            <a:r>
              <a:rPr lang="en-US" dirty="0" smtClean="0"/>
              <a:t>This </a:t>
            </a:r>
            <a:r>
              <a:rPr lang="en-US" dirty="0"/>
              <a:t>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a:t>
            </a:r>
            <a:r>
              <a:rPr lang="en-US" dirty="0" err="1"/>
              <a:t>microservice</a:t>
            </a:r>
            <a:r>
              <a:rPr lang="en-US" dirty="0"/>
              <a:t> based architecture, we will generally develop many </a:t>
            </a:r>
            <a:r>
              <a:rPr lang="en-US" dirty="0" err="1"/>
              <a:t>Microservices</a:t>
            </a:r>
            <a:r>
              <a:rPr lang="en-US" dirty="0"/>
              <a:t> and those will interact with each other heavily in achieving certain business goals. </a:t>
            </a:r>
            <a:endParaRPr lang="en-US" dirty="0" smtClean="0"/>
          </a:p>
          <a:p>
            <a:r>
              <a:rPr lang="en-US" dirty="0" smtClean="0"/>
              <a:t>Now</a:t>
            </a:r>
            <a:r>
              <a:rPr lang="en-US" dirty="0"/>
              <a:t>,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endParaRPr lang="en-US" dirty="0" smtClean="0"/>
          </a:p>
          <a:p>
            <a:r>
              <a:rPr lang="en-US" dirty="0" smtClean="0"/>
              <a:t>It </a:t>
            </a:r>
            <a:r>
              <a:rPr lang="en-US" dirty="0"/>
              <a:t>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r>
              <a:rPr lang="en-US" dirty="0" smtClean="0"/>
              <a:t>.</a:t>
            </a:r>
          </a:p>
          <a:p>
            <a:r>
              <a:rPr lang="en-US" dirty="0" smtClean="0"/>
              <a:t>Also </a:t>
            </a:r>
            <a:r>
              <a:rPr lang="en-US" dirty="0"/>
              <a:t>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a:t>
            </a:r>
            <a:r>
              <a:rPr lang="en-US" b="1" dirty="0" smtClean="0"/>
              <a:t>localhost:9091/hystrix</a:t>
            </a:r>
            <a:endParaRPr lang="en-US" b="1" dirty="0" smtClean="0">
              <a:hlinkClick r:id="rId2"/>
            </a:endParaRPr>
          </a:p>
          <a:p>
            <a:r>
              <a:rPr lang="en-US" b="1" dirty="0" smtClean="0">
                <a:hlinkClick r:id="rId2"/>
              </a:rPr>
              <a:t>http</a:t>
            </a:r>
            <a:r>
              <a:rPr lang="en-US" b="1" dirty="0">
                <a:hlinkClick r:id="rId2"/>
              </a:rPr>
              <a:t>://</a:t>
            </a:r>
            <a:r>
              <a:rPr lang="en-US" b="1" dirty="0" smtClean="0">
                <a:hlinkClick r:id="rId2"/>
              </a:rPr>
              <a:t>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How </a:t>
            </a:r>
            <a:r>
              <a:rPr lang="en-US" dirty="0"/>
              <a:t>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a:t>
            </a:r>
            <a:r>
              <a:rPr lang="en-US" dirty="0" smtClean="0"/>
              <a:t>the Cloud Providers. </a:t>
            </a:r>
            <a:r>
              <a:rPr lang="en-US" dirty="0"/>
              <a:t>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r>
              <a:rPr lang="en-US" dirty="0" smtClean="0"/>
              <a:t>.</a:t>
            </a:r>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r>
              <a:rPr lang="en-US" dirty="0" smtClean="0"/>
              <a:t>.</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err="1">
                <a:solidFill>
                  <a:srgbClr val="FF0000"/>
                </a:solidFill>
              </a:rPr>
              <a:t>cf</a:t>
            </a:r>
            <a:r>
              <a:rPr lang="en-US" dirty="0">
                <a:solidFill>
                  <a:srgbClr val="FF0000"/>
                </a:solidFill>
              </a:rPr>
              <a:t>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r>
              <a:rPr lang="en-US" dirty="0" smtClean="0"/>
              <a:t>.</a:t>
            </a:r>
          </a:p>
          <a:p>
            <a:r>
              <a:rPr lang="en-US" dirty="0"/>
              <a:t>Logout from PWS Console – We will use command </a:t>
            </a:r>
            <a:r>
              <a:rPr lang="en-US" dirty="0" err="1">
                <a:solidFill>
                  <a:srgbClr val="FF0000"/>
                </a:solidFill>
              </a:rPr>
              <a:t>cf</a:t>
            </a:r>
            <a:r>
              <a:rPr lang="en-US" dirty="0">
                <a:solidFill>
                  <a:srgbClr val="FF0000"/>
                </a:solidFill>
              </a:rPr>
              <a:t>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Create Database in cloud foundry</a:t>
            </a:r>
            <a:endParaRPr lang="en-IN" dirty="0"/>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smtClean="0"/>
              <a:t>kyc-cf</a:t>
            </a:r>
            <a:r>
              <a:rPr lang="en-IN" dirty="0" smtClean="0"/>
              <a:t> </a:t>
            </a:r>
            <a:r>
              <a:rPr lang="en-IN" dirty="0"/>
              <a:t>-p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Verify Application Deployed</a:t>
            </a:r>
            <a:endParaRPr lang="en-IN" dirty="0"/>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3074" name="Picture 2" descr="Monolithic vs 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2" y="1752600"/>
            <a:ext cx="851920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403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endParaRPr lang="en-US" sz="2800" dirty="0" smtClean="0"/>
          </a:p>
          <a:p>
            <a:r>
              <a:rPr lang="en-US" sz="2800" dirty="0" smtClean="0"/>
              <a:t>We </a:t>
            </a:r>
            <a:r>
              <a:rPr lang="en-US" sz="2800" dirty="0"/>
              <a:t>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r>
              <a:rPr lang="en-US" sz="2800" dirty="0"/>
              <a:t/>
            </a:r>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r>
              <a:rPr lang="en-US" sz="2800" dirty="0"/>
              <a:t/>
            </a:r>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err="1"/>
              <a:t>microservice</a:t>
            </a:r>
            <a:r>
              <a:rPr lang="en-US" sz="2800" b="1" dirty="0"/>
              <a:t>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r>
              <a:rPr lang="en-US" sz="2800" dirty="0" smtClean="0"/>
              <a:t>.</a:t>
            </a:r>
            <a:endParaRPr lang="en-US" sz="28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r>
              <a:rPr lang="en-US" sz="2800" dirty="0" smtClean="0"/>
              <a:t>.</a:t>
            </a:r>
            <a:endParaRPr lang="en-US" sz="2800" dirty="0"/>
          </a:p>
        </p:txBody>
      </p:sp>
    </p:spTree>
    <p:extLst>
      <p:ext uri="{BB962C8B-B14F-4D97-AF65-F5344CB8AC3E}">
        <p14:creationId xmlns:p14="http://schemas.microsoft.com/office/powerpoint/2010/main" val="10652592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3902</TotalTime>
  <Words>3716</Words>
  <Application>Microsoft Office PowerPoint</Application>
  <PresentationFormat>On-screen Show (4:3)</PresentationFormat>
  <Paragraphs>458</Paragraphs>
  <Slides>135</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135</vt:i4>
      </vt:variant>
    </vt:vector>
  </HeadingPairs>
  <TitlesOfParts>
    <vt:vector size="138" baseType="lpstr">
      <vt:lpstr>Arial</vt:lpstr>
      <vt:lpstr>Calibri</vt:lpstr>
      <vt:lpstr>Pencils_02_2012</vt:lpstr>
      <vt:lpstr>PowerPoint Presentation</vt:lpstr>
      <vt:lpstr>Micro Service</vt:lpstr>
      <vt:lpstr>Micro Service</vt:lpstr>
      <vt:lpstr>Micro Service</vt:lpstr>
      <vt:lpstr>Micro Service</vt:lpstr>
      <vt:lpstr>Micro Service</vt:lpstr>
      <vt:lpstr>Micro Service</vt:lpstr>
      <vt:lpstr>Micro Service</vt:lpstr>
      <vt:lpstr>MicroService</vt:lpstr>
      <vt:lpstr>Micro Service</vt:lpstr>
      <vt:lpstr>What is Microservices</vt:lpstr>
      <vt:lpstr>What is Microservices</vt:lpstr>
      <vt:lpstr>What is Microservices</vt:lpstr>
      <vt:lpstr>What are the Benefits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Benefits of Microservices </vt:lpstr>
      <vt:lpstr>Benefits of Microservices </vt:lpstr>
      <vt:lpstr>Benefits of Microservices </vt:lpstr>
      <vt:lpstr>Benefits of Microservices </vt:lpstr>
      <vt:lpstr>PowerPoint Presentation</vt:lpstr>
      <vt:lpstr>PowerPoint Presentation</vt:lpstr>
      <vt:lpstr>Examples of Microservices Frameworks for Java </vt:lpstr>
      <vt:lpstr>Challenges with Microservice Architectures</vt:lpstr>
      <vt:lpstr>Challenges with Microservice Architectures</vt:lpstr>
      <vt:lpstr>Challenges with Microservice Architectures</vt:lpstr>
      <vt:lpstr>Scaling Challenge</vt:lpstr>
      <vt:lpstr>Scaling Challenge</vt:lpstr>
      <vt:lpstr>Scaling Challenge</vt:lpstr>
      <vt:lpstr>Saga Pattern</vt:lpstr>
      <vt:lpstr>Saga Pattern</vt:lpstr>
      <vt:lpstr>Saga Pattern</vt:lpstr>
      <vt:lpstr>Proposed Solutions to Handle Challenges</vt:lpstr>
      <vt:lpstr>Proposed Solutions to Handle Challenges</vt:lpstr>
      <vt:lpstr>Proposed Solutions to Handle Challenges</vt:lpstr>
      <vt:lpstr>Saga Design Pattern</vt:lpstr>
      <vt:lpstr>Saga Design Pattern</vt:lpstr>
      <vt:lpstr>Event Choreography</vt:lpstr>
      <vt:lpstr>Solutions to Challenges with Microservice Architectures </vt:lpstr>
      <vt:lpstr>Solutions to Challenges with Microservice Architectures </vt:lpstr>
      <vt:lpstr>Spring Cloud</vt:lpstr>
      <vt:lpstr>Spring Cloud</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Why Eureka Server</vt:lpstr>
      <vt:lpstr>Spring Cloud Service Discovery with Netflix Eureka </vt:lpstr>
      <vt:lpstr>Server Configuration</vt:lpstr>
      <vt:lpstr>Client Configuration</vt:lpstr>
      <vt:lpstr>Client Configuration</vt:lpstr>
      <vt:lpstr>Client Configuration</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What is Circuit Breaker Pattern? </vt:lpstr>
      <vt:lpstr>Hystrix Dashboard </vt:lpstr>
      <vt:lpstr>PowerPoint Presentation</vt:lpstr>
      <vt:lpstr>PowerPoint Presentation</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Spring Cloud Config Server with git</vt:lpstr>
      <vt:lpstr>Docker</vt:lpstr>
      <vt:lpstr>Docker</vt:lpstr>
      <vt:lpstr>What is Docker</vt:lpstr>
      <vt:lpstr>Difference between VM and Container</vt:lpstr>
      <vt:lpstr>Docker</vt:lpstr>
      <vt:lpstr>Docker Architecture</vt:lpstr>
      <vt:lpstr>Docker Architecture</vt:lpstr>
      <vt:lpstr>Docker Architecture</vt:lpstr>
      <vt:lpstr>Creating Test Database Server</vt:lpstr>
      <vt:lpstr>Creating Test Database Server</vt:lpstr>
      <vt:lpstr>PowerPoint Presentation</vt:lpstr>
      <vt:lpstr>Creating Test Database Server</vt:lpstr>
      <vt:lpstr>Springboot Docker</vt:lpstr>
      <vt:lpstr>Springboot Docker</vt:lpstr>
      <vt:lpstr>Springboot Docker</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RIBBON LOAD BALANCER</vt:lpstr>
      <vt:lpstr>RIBBON LOAD BALANCER</vt:lpstr>
      <vt:lpstr>RIBBON LOAD BALANCER</vt:lpstr>
      <vt:lpstr>RIBBON LOAD BALANCER</vt:lpstr>
      <vt:lpstr>RIBBON LOAD BALANCER</vt:lpstr>
      <vt:lpstr>RIBBON LOAD BALANCER</vt:lpstr>
      <vt:lpstr>API Gateway</vt:lpstr>
      <vt:lpstr>Zipkin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612</cp:revision>
  <dcterms:created xsi:type="dcterms:W3CDTF">2012-03-13T15:47:14Z</dcterms:created>
  <dcterms:modified xsi:type="dcterms:W3CDTF">2018-11-21T11:58:57Z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